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sldIdLst>
    <p:sldId id="269" r:id="rId2"/>
    <p:sldId id="270" r:id="rId3"/>
    <p:sldId id="286" r:id="rId4"/>
    <p:sldId id="272" r:id="rId5"/>
    <p:sldId id="273" r:id="rId6"/>
    <p:sldId id="271" r:id="rId7"/>
    <p:sldId id="256" r:id="rId8"/>
    <p:sldId id="260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61" r:id="rId22"/>
    <p:sldId id="263" r:id="rId23"/>
    <p:sldId id="264" r:id="rId24"/>
  </p:sldIdLst>
  <p:sldSz cx="12192000" cy="6858000"/>
  <p:notesSz cx="6858000" cy="9144000"/>
  <p:embeddedFontLs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82A3200-C942-4375-AE5D-13E7932C5096}">
          <p14:sldIdLst>
            <p14:sldId id="269"/>
            <p14:sldId id="270"/>
            <p14:sldId id="286"/>
            <p14:sldId id="272"/>
            <p14:sldId id="273"/>
            <p14:sldId id="271"/>
            <p14:sldId id="256"/>
            <p14:sldId id="26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61"/>
          </p14:sldIdLst>
        </p14:section>
        <p14:section name="Нередактируемые слайды" id="{6894B225-279D-4536-9829-58E154930EB0}">
          <p14:sldIdLst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Басов" initials="ДБ" lastIdx="3" clrIdx="0">
    <p:extLst>
      <p:ext uri="{19B8F6BF-5375-455C-9EA6-DF929625EA0E}">
        <p15:presenceInfo xmlns:p15="http://schemas.microsoft.com/office/powerpoint/2012/main" userId="6c5005ab4614e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23T22:43:28.878" idx="2">
    <p:pos x="10" y="10"/>
    <p:text>Создаем массив с животными. Далее через цикл foreach перебираем массив. В круглых скобках указываем первым делом переменную, в которой лежит перебираемый массив, далее ключевое слово as, после которого объявляем новую переменную $animal, в которую PHP положит каждый элемент массива поочередно. В фигурных скобках, в теле цикла мы можем обратиться по объявленной ранее переменной $animal к текущему элементу массива и производить с ним различные манипуляции. В нашем случае просто формируем строку, содержащую теги параграфа и значение элемента массива. В итоге в документе получим список параграфов, в каждом будет соответствующий элемент массива.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27.01.2024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27.01.2024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27.01.2024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27.01.2024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27.01.2024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27.01.2024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27.01.2024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27.01.2024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27.01.2024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27.01.2024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27.01.2024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27.01.2024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enis-basov/PHP_level_1/tree/main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pecialist.ru/course/eichtml-b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pecialist.ru/course/vem-v" TargetMode="External"/><Relationship Id="rId4" Type="http://schemas.openxmlformats.org/officeDocument/2006/relationships/hyperlink" Target="https://www.specialist.ru/course/oprveb-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31D848-7C46-F8DB-9AC2-DFFFDCEC4D4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6722" r="6722"/>
          <a:stretch/>
        </p:blipFill>
        <p:spPr>
          <a:xfrm>
            <a:off x="695325" y="1989138"/>
            <a:ext cx="2519363" cy="2941637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FA7F10-BD9F-DBC0-3D7F-AAC497B6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преподавателе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580CE8-88BD-0ECB-AAE3-C8BAC53E3C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06D125-05ED-EBCC-C807-BFDECC85D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Басов Денис Алексеевич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1F8F50-91D5-3A6F-AB1D-97BAA9A31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681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>
            <a:extLst>
              <a:ext uri="{FF2B5EF4-FFF2-40B4-BE49-F238E27FC236}">
                <a16:creationId xmlns:a16="http://schemas.microsoft.com/office/drawing/2014/main" id="{4CA3E823-52E0-A76A-A6AC-C3D392CD4E3E}"/>
              </a:ext>
            </a:extLst>
          </p:cNvPr>
          <p:cNvSpPr txBox="1">
            <a:spLocks/>
          </p:cNvSpPr>
          <p:nvPr/>
        </p:nvSpPr>
        <p:spPr>
          <a:xfrm>
            <a:off x="641611" y="6023218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FF0000"/>
                </a:solidFill>
                <a:latin typeface="+mj-lt"/>
              </a:rPr>
              <a:t>Нумерация фруктов начинается с 0!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5FF82D-AE06-18E9-7693-FB59CC4F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31001"/>
            <a:ext cx="11277600" cy="2724150"/>
          </a:xfrm>
          <a:prstGeom prst="rect">
            <a:avLst/>
          </a:prstGeom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603571" y="2468155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Вывод в документ ключей и значений элементов массива</a:t>
            </a:r>
          </a:p>
        </p:txBody>
      </p:sp>
    </p:spTree>
    <p:extLst>
      <p:ext uri="{BB962C8B-B14F-4D97-AF65-F5344CB8AC3E}">
        <p14:creationId xmlns:p14="http://schemas.microsoft.com/office/powerpoint/2010/main" val="73949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>
            <a:extLst>
              <a:ext uri="{FF2B5EF4-FFF2-40B4-BE49-F238E27FC236}">
                <a16:creationId xmlns:a16="http://schemas.microsoft.com/office/drawing/2014/main" id="{4CA3E823-52E0-A76A-A6AC-C3D392CD4E3E}"/>
              </a:ext>
            </a:extLst>
          </p:cNvPr>
          <p:cNvSpPr txBox="1">
            <a:spLocks/>
          </p:cNvSpPr>
          <p:nvPr/>
        </p:nvSpPr>
        <p:spPr>
          <a:xfrm>
            <a:off x="603571" y="5969157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92D050"/>
                </a:solidFill>
                <a:latin typeface="+mj-lt"/>
              </a:rPr>
              <a:t>Нумерация фруктов начинается с 1!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577104" y="2270791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С помощью конкатенации исправляем нумерацию фруктов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6EA192-9266-DAC6-131B-0A115082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20" y="2847737"/>
            <a:ext cx="112395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1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70" y="218139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229676" y="773188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12310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577104" y="141063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Формирование ссылок навигации из ассоциативного массива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90EAA-C774-F565-0F5C-75E3A8CD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0" y="1893361"/>
            <a:ext cx="112966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0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70" y="218139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229676" y="773188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12310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577104" y="141063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Вывод данных в документ из двумерного массива со студентами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7E161F-F733-33CE-C394-9169EA64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71" y="1838030"/>
            <a:ext cx="11210925" cy="4419600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4E46B29E-E886-3F10-80AB-DCFD965C8345}"/>
              </a:ext>
            </a:extLst>
          </p:cNvPr>
          <p:cNvSpPr txBox="1">
            <a:spLocks/>
          </p:cNvSpPr>
          <p:nvPr/>
        </p:nvSpPr>
        <p:spPr>
          <a:xfrm>
            <a:off x="1589689" y="5860685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solidFill>
                  <a:srgbClr val="FF0000"/>
                </a:solidFill>
                <a:latin typeface="+mj-lt"/>
              </a:rPr>
              <a:t>// ключи элементов массива в строке без кавычек!</a:t>
            </a:r>
          </a:p>
        </p:txBody>
      </p:sp>
    </p:spTree>
    <p:extLst>
      <p:ext uri="{BB962C8B-B14F-4D97-AF65-F5344CB8AC3E}">
        <p14:creationId xmlns:p14="http://schemas.microsoft.com/office/powerpoint/2010/main" val="654901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706118" y="580360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+mj-lt"/>
              </a:rPr>
              <a:t>Подбираем значения </a:t>
            </a:r>
            <a:r>
              <a:rPr lang="en-US" sz="2000" dirty="0">
                <a:latin typeface="+mj-lt"/>
              </a:rPr>
              <a:t>$</a:t>
            </a:r>
            <a:r>
              <a:rPr lang="en-US" sz="2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под индексы элементов массива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6210EA-4A50-E822-E737-99047CA9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378844"/>
            <a:ext cx="11239500" cy="3038475"/>
          </a:xfrm>
          <a:prstGeom prst="rect">
            <a:avLst/>
          </a:prstGeom>
        </p:spPr>
      </p:pic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775510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Проход по массиву с помощью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i="1" dirty="0">
                <a:latin typeface="+mj-lt"/>
              </a:rPr>
              <a:t>FOR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и вывод в документ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55641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706118" y="580360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+mj-lt"/>
              </a:rPr>
              <a:t>После прохода по массиву получаем </a:t>
            </a:r>
            <a:r>
              <a:rPr lang="ru-RU" sz="2000" dirty="0">
                <a:solidFill>
                  <a:srgbClr val="FF0000"/>
                </a:solidFill>
                <a:latin typeface="+mj-lt"/>
              </a:rPr>
              <a:t>одну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>
                <a:solidFill>
                  <a:srgbClr val="FF0000"/>
                </a:solidFill>
                <a:latin typeface="+mj-lt"/>
              </a:rPr>
              <a:t>строку</a:t>
            </a:r>
            <a:r>
              <a:rPr lang="ru-RU" sz="2000" dirty="0">
                <a:latin typeface="+mj-lt"/>
              </a:rPr>
              <a:t> с параграфами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515261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На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каждой итерации формируем из значения элемента параграф и</a:t>
            </a:r>
          </a:p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конкатенируем к уже имеющейся строке </a:t>
            </a: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28CA18-11CE-CC6D-E5B6-D9E712EF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392269"/>
            <a:ext cx="1121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8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791996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Расчет суммы элементов массива с помощью </a:t>
            </a:r>
            <a:r>
              <a:rPr lang="en-US" sz="2000" i="1" dirty="0">
                <a:latin typeface="+mj-lt"/>
              </a:rPr>
              <a:t>FOR</a:t>
            </a:r>
            <a:endParaRPr lang="ru-RU" sz="2000" i="1" dirty="0">
              <a:latin typeface="+mj-lt"/>
            </a:endParaRP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209FDB-AA25-3806-F880-66795BEC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475987"/>
            <a:ext cx="112109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2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791996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Расчет суммы элементов массива с помощью </a:t>
            </a:r>
            <a:r>
              <a:rPr lang="en-US" sz="2000" i="1" dirty="0">
                <a:latin typeface="+mj-lt"/>
              </a:rPr>
              <a:t>FOREACH</a:t>
            </a:r>
            <a:endParaRPr lang="ru-RU" sz="2000" i="1" dirty="0">
              <a:latin typeface="+mj-lt"/>
            </a:endParaRP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1F3A6C-266B-C7A1-74C5-5EEC0C1E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417109"/>
            <a:ext cx="112204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66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26750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867802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122257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Расчет суммы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товаров в корзине с помощью </a:t>
            </a:r>
            <a:r>
              <a:rPr lang="en-US" sz="2000" i="1" dirty="0">
                <a:latin typeface="+mj-lt"/>
              </a:rPr>
              <a:t>FOREACH</a:t>
            </a:r>
            <a:endParaRPr lang="ru-RU" sz="2000" i="1" dirty="0">
              <a:latin typeface="+mj-lt"/>
            </a:endParaRP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45FF50-8382-57D2-7EEE-4981CAB6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56353"/>
            <a:ext cx="112395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52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26750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867802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122257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Формирование разметки корзины из массива</a:t>
            </a: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1C85F7-A846-F296-C0FD-AE453505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8" y="1552847"/>
            <a:ext cx="9998729" cy="49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0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1260000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1665"/>
              </p:ext>
            </p:extLst>
          </p:nvPr>
        </p:nvGraphicFramePr>
        <p:xfrm>
          <a:off x="1322120" y="1735637"/>
          <a:ext cx="8128000" cy="412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798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520202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Введение в </a:t>
                      </a:r>
                      <a:r>
                        <a:rPr lang="en-US" dirty="0"/>
                        <a:t>PHP 8</a:t>
                      </a:r>
                      <a:endParaRPr lang="ru-RU" dirty="0"/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Управляющие конструкции</a:t>
                      </a: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foreach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работы с функциями</a:t>
                      </a:r>
                      <a:endParaRPr lang="en-US" dirty="0"/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Пользовательские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встроенные функции, аргументы…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Веб-концепция </a:t>
                      </a:r>
                      <a:r>
                        <a:rPr lang="en-US" dirty="0"/>
                        <a:t>PHP</a:t>
                      </a:r>
                      <a:endParaRPr lang="ru-RU" dirty="0"/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Протокол </a:t>
                      </a:r>
                      <a:r>
                        <a:rPr lang="en-US" sz="1400" b="0" i="1" dirty="0">
                          <a:solidFill>
                            <a:schemeClr val="accent2"/>
                          </a:solidFill>
                        </a:rPr>
                        <a:t>HTTP, </a:t>
                      </a:r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методы запроса, обработка форм, сессии…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Практическая работа </a:t>
                      </a:r>
                      <a:r>
                        <a:rPr lang="en-US" dirty="0"/>
                        <a:t>PHP </a:t>
                      </a:r>
                      <a:r>
                        <a:rPr lang="ru-RU" dirty="0"/>
                        <a:t>с базами данных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Теория РБД, методы работы с БД через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PHP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Самостоятельные занятия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706120" y="1192521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i="0" dirty="0">
                <a:effectLst/>
                <a:latin typeface="+mj-lt"/>
              </a:rPr>
              <a:t>Программа проводится по самому последнему и актуальному релизу PHP 8.3</a:t>
            </a:r>
            <a:endParaRPr lang="ru-RU" sz="16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26750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867802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122257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Вывод корзины используя альтернативный синтаксис </a:t>
            </a: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EA427-E98C-16E5-7F34-B7A52781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8" y="1556353"/>
            <a:ext cx="9712949" cy="49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0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814ECD7-0894-0D5F-71F9-0C8C1B03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F52A08-7E9C-ADFB-3979-C1D2BD88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9D438D6A-7C19-2A27-0A60-97F3AFC716DD}"/>
              </a:ext>
            </a:extLst>
          </p:cNvPr>
          <p:cNvSpPr txBox="1">
            <a:spLocks/>
          </p:cNvSpPr>
          <p:nvPr/>
        </p:nvSpPr>
        <p:spPr>
          <a:xfrm>
            <a:off x="641613" y="1625124"/>
            <a:ext cx="9489014" cy="1803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На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GitHub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выложена папка с материалами урока по ссылке: </a:t>
            </a:r>
            <a:r>
              <a:rPr lang="en-US" sz="2000" dirty="0">
                <a:solidFill>
                  <a:schemeClr val="tx1"/>
                </a:solidFill>
                <a:latin typeface="+mj-lt"/>
                <a:hlinkClick r:id="rId2"/>
              </a:rPr>
              <a:t>https://github.com/denis-basov/PHP_level_1/tree/main</a:t>
            </a:r>
            <a:endParaRPr lang="ru-RU" sz="2000" dirty="0">
              <a:solidFill>
                <a:schemeClr val="tx1"/>
              </a:solidFill>
              <a:latin typeface="+mj-lt"/>
            </a:endParaRP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В папке есть файл 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home_task.txt.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Выполните указанные в нем задания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endParaRPr lang="ru-RU" sz="2000" dirty="0">
              <a:solidFill>
                <a:schemeClr val="tx1"/>
              </a:solidFill>
              <a:latin typeface="+mj-lt"/>
            </a:endParaRP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9E3E85-88D5-EE01-A831-35E1B0F3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66" y="3255990"/>
            <a:ext cx="6005112" cy="33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7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1260000"/>
          </a:xfrm>
        </p:spPr>
        <p:txBody>
          <a:bodyPr/>
          <a:lstStyle/>
          <a:p>
            <a:r>
              <a:rPr lang="ru-RU" dirty="0"/>
              <a:t>Сертификация и трудоустройство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706120" y="1192521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latin typeface="+mj-lt"/>
              </a:rPr>
              <a:t>В зависимости от программы обучения выдаются следующие документы: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480069" y="4747064"/>
            <a:ext cx="9972942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+mj-lt"/>
              </a:rPr>
              <a:t>Эти документы в комплексе со знаниями, полученными на курсе, помогут вам при трудоустройстве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60114F-B208-F45D-A9B1-5094BDC8E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5" y="2057400"/>
            <a:ext cx="1914525" cy="1371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337F25-2069-AAFF-7892-133085F26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951" y="2057400"/>
            <a:ext cx="1943100" cy="13811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52E73F-6527-836D-07EA-528FAC18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912" y="2057400"/>
            <a:ext cx="1924050" cy="1381125"/>
          </a:xfrm>
          <a:prstGeom prst="rect">
            <a:avLst/>
          </a:prstGeom>
        </p:spPr>
      </p:pic>
      <p:sp>
        <p:nvSpPr>
          <p:cNvPr id="15" name="Текст 4">
            <a:extLst>
              <a:ext uri="{FF2B5EF4-FFF2-40B4-BE49-F238E27FC236}">
                <a16:creationId xmlns:a16="http://schemas.microsoft.com/office/drawing/2014/main" id="{E7826766-C2D8-A124-1F28-1EDED409615D}"/>
              </a:ext>
            </a:extLst>
          </p:cNvPr>
          <p:cNvSpPr txBox="1">
            <a:spLocks/>
          </p:cNvSpPr>
          <p:nvPr/>
        </p:nvSpPr>
        <p:spPr>
          <a:xfrm>
            <a:off x="480069" y="3729529"/>
            <a:ext cx="2827154" cy="28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+mj-lt"/>
              </a:rPr>
              <a:t>Свидетельство выпускника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C3DA377-1601-A4BD-6871-320907872311}"/>
              </a:ext>
            </a:extLst>
          </p:cNvPr>
          <p:cNvSpPr txBox="1">
            <a:spLocks/>
          </p:cNvSpPr>
          <p:nvPr/>
        </p:nvSpPr>
        <p:spPr>
          <a:xfrm>
            <a:off x="6772360" y="3729529"/>
            <a:ext cx="2827154" cy="440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latin typeface="+mj-lt"/>
              </a:rPr>
              <a:t>Удостоверение о повышении квалификации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7EA72F45-F604-AEA9-1B23-0365E3BC4CCB}"/>
              </a:ext>
            </a:extLst>
          </p:cNvPr>
          <p:cNvSpPr txBox="1">
            <a:spLocks/>
          </p:cNvSpPr>
          <p:nvPr/>
        </p:nvSpPr>
        <p:spPr>
          <a:xfrm>
            <a:off x="3611971" y="3729528"/>
            <a:ext cx="2827154" cy="440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400" dirty="0">
                <a:latin typeface="+mj-lt"/>
              </a:rPr>
              <a:t>Сертификат международного образца</a:t>
            </a:r>
          </a:p>
        </p:txBody>
      </p:sp>
    </p:spTree>
    <p:extLst>
      <p:ext uri="{BB962C8B-B14F-4D97-AF65-F5344CB8AC3E}">
        <p14:creationId xmlns:p14="http://schemas.microsoft.com/office/powerpoint/2010/main" val="140931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01385" y="2302066"/>
            <a:ext cx="9360000" cy="543684"/>
          </a:xfrm>
        </p:spPr>
        <p:txBody>
          <a:bodyPr>
            <a:normAutofit/>
          </a:bodyPr>
          <a:lstStyle/>
          <a:p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Успешное окончание курса 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2"/>
              </a:rPr>
              <a:t>HTML и CSS. Уровень 1. Создание сайтов на HTML 5 и СSS 3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, или эквивалентная подготовка.</a:t>
            </a:r>
            <a:endParaRPr lang="en-US" sz="1600" dirty="0">
              <a:latin typeface="+mj-lt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Предварительная подготовка</a:t>
            </a:r>
            <a:endParaRPr lang="ru-RU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5BCF26C-0891-8F18-38CB-A2DA802EA05C}"/>
              </a:ext>
            </a:extLst>
          </p:cNvPr>
          <p:cNvSpPr txBox="1">
            <a:spLocks/>
          </p:cNvSpPr>
          <p:nvPr/>
        </p:nvSpPr>
        <p:spPr>
          <a:xfrm>
            <a:off x="1026174" y="1881187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i="0" dirty="0">
                <a:solidFill>
                  <a:schemeClr val="tx1"/>
                </a:solidFill>
                <a:effectLst/>
                <a:latin typeface="+mj-lt"/>
              </a:rPr>
              <a:t>Обязательные знания:</a:t>
            </a:r>
            <a:endParaRPr lang="ru-RU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DB484-4FFF-C268-7977-FFDE2A475F5C}"/>
              </a:ext>
            </a:extLst>
          </p:cNvPr>
          <p:cNvSpPr txBox="1"/>
          <p:nvPr/>
        </p:nvSpPr>
        <p:spPr>
          <a:xfrm>
            <a:off x="1026174" y="2980404"/>
            <a:ext cx="60974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+mj-lt"/>
              </a:rPr>
              <a:t>Рекомендуемые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+mj-lt"/>
              </a:rPr>
              <a:t> знания:</a:t>
            </a:r>
            <a:endParaRPr lang="ru-RU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E2D6C003-67C8-645F-FAF0-E211E633B678}"/>
              </a:ext>
            </a:extLst>
          </p:cNvPr>
          <p:cNvSpPr txBox="1">
            <a:spLocks/>
          </p:cNvSpPr>
          <p:nvPr/>
        </p:nvSpPr>
        <p:spPr>
          <a:xfrm>
            <a:off x="1301385" y="3522692"/>
            <a:ext cx="9360000" cy="1134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3"/>
              </a:buBlip>
              <a:defRPr lang="ru-RU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Успешное окончание курса 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4"/>
              </a:rPr>
              <a:t>JavaScript. Уровень 1. Основы JavaScript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 или эквивалентная подготовка</a:t>
            </a:r>
          </a:p>
          <a:p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Успешное окончание курса 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5"/>
              </a:rPr>
              <a:t>Веб - сервера </a:t>
            </a:r>
            <a:r>
              <a:rPr lang="ru-RU" sz="1600" b="0" i="0" u="none" strike="noStrike" dirty="0" err="1">
                <a:solidFill>
                  <a:srgbClr val="2580C3"/>
                </a:solidFill>
                <a:effectLst/>
                <a:latin typeface="+mj-lt"/>
                <a:hlinkClick r:id="rId5"/>
              </a:rPr>
              <a:t>Nginx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5"/>
              </a:rPr>
              <a:t> и Apache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 или эквивалентная подготовка.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816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187" y="2092325"/>
            <a:ext cx="9360000" cy="267335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Понимать синтаксис </a:t>
            </a:r>
            <a:r>
              <a:rPr lang="en-US" dirty="0"/>
              <a:t>PHP</a:t>
            </a:r>
          </a:p>
          <a:p>
            <a:r>
              <a:rPr lang="ru-RU" dirty="0"/>
              <a:t>Использовать условные операторы</a:t>
            </a:r>
          </a:p>
          <a:p>
            <a:r>
              <a:rPr lang="ru-RU" dirty="0"/>
              <a:t>Работать с циклическими операторами</a:t>
            </a:r>
          </a:p>
          <a:p>
            <a:r>
              <a:rPr lang="ru-RU" dirty="0"/>
              <a:t>Создавать и использовать функции</a:t>
            </a:r>
          </a:p>
          <a:p>
            <a:r>
              <a:rPr lang="ru-RU" dirty="0"/>
              <a:t>Генерировать динамически </a:t>
            </a:r>
            <a:r>
              <a:rPr lang="en-US" dirty="0"/>
              <a:t>HTML </a:t>
            </a:r>
            <a:r>
              <a:rPr lang="ru-RU" dirty="0"/>
              <a:t>средствами </a:t>
            </a:r>
            <a:r>
              <a:rPr lang="en-US" dirty="0"/>
              <a:t>PHP</a:t>
            </a:r>
            <a:endParaRPr lang="ru-RU" dirty="0"/>
          </a:p>
          <a:p>
            <a:r>
              <a:rPr lang="ru-RU" dirty="0"/>
              <a:t>Обрабатывать формы</a:t>
            </a:r>
          </a:p>
          <a:p>
            <a:r>
              <a:rPr lang="ru-RU" dirty="0"/>
              <a:t>Использовать </a:t>
            </a:r>
            <a:r>
              <a:rPr lang="en-US" dirty="0"/>
              <a:t>PHP-</a:t>
            </a:r>
            <a:r>
              <a:rPr lang="ru-RU" dirty="0"/>
              <a:t>сессии</a:t>
            </a:r>
          </a:p>
          <a:p>
            <a:r>
              <a:rPr lang="ru-RU" dirty="0"/>
              <a:t>Выполнять </a:t>
            </a:r>
            <a:r>
              <a:rPr lang="en-US" dirty="0"/>
              <a:t>SQL</a:t>
            </a:r>
            <a:r>
              <a:rPr lang="ru-RU" dirty="0"/>
              <a:t>-запросы из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 рамках курса мы научимся: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27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Место в цепочке курсов о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6286" y="1934942"/>
            <a:ext cx="9360000" cy="26733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PHP8 </a:t>
            </a:r>
            <a:r>
              <a:rPr lang="ru-RU" sz="2400" dirty="0">
                <a:solidFill>
                  <a:srgbClr val="FF0000"/>
                </a:solidFill>
              </a:rPr>
              <a:t>часть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</a:rPr>
              <a:t>1. Основы </a:t>
            </a:r>
            <a:r>
              <a:rPr lang="en-US" sz="2400" dirty="0">
                <a:solidFill>
                  <a:srgbClr val="FF0000"/>
                </a:solidFill>
              </a:rPr>
              <a:t>PHP8</a:t>
            </a:r>
            <a:endParaRPr lang="ru-RU" sz="2400" dirty="0">
              <a:solidFill>
                <a:srgbClr val="FF0000"/>
              </a:solidFill>
            </a:endParaRPr>
          </a:p>
          <a:p>
            <a:r>
              <a:rPr lang="en-US" sz="2400" dirty="0"/>
              <a:t>PHP8 </a:t>
            </a:r>
            <a:r>
              <a:rPr lang="ru-RU" sz="2400" dirty="0"/>
              <a:t>часть</a:t>
            </a:r>
            <a:r>
              <a:rPr lang="en-US" sz="2400" dirty="0"/>
              <a:t> 2</a:t>
            </a:r>
            <a:r>
              <a:rPr lang="ru-RU" sz="2400" dirty="0"/>
              <a:t>. Объектно-ориентированная разработка </a:t>
            </a:r>
          </a:p>
          <a:p>
            <a:r>
              <a:rPr lang="en-US" sz="2400" dirty="0"/>
              <a:t>PHP8 </a:t>
            </a:r>
            <a:r>
              <a:rPr lang="ru-RU" sz="2400" dirty="0"/>
              <a:t>часть</a:t>
            </a:r>
            <a:r>
              <a:rPr lang="en-US" sz="2400" dirty="0"/>
              <a:t> </a:t>
            </a:r>
            <a:r>
              <a:rPr lang="ru-RU" sz="2400" dirty="0"/>
              <a:t>3. Создание сервисов</a:t>
            </a:r>
          </a:p>
          <a:p>
            <a:r>
              <a:rPr lang="en-US" sz="2400" dirty="0"/>
              <a:t>PHP8 </a:t>
            </a:r>
            <a:r>
              <a:rPr lang="ru-RU" sz="2400" dirty="0"/>
              <a:t>часть</a:t>
            </a:r>
            <a:r>
              <a:rPr lang="en-US" sz="2400" dirty="0"/>
              <a:t> </a:t>
            </a:r>
            <a:r>
              <a:rPr lang="ru-RU" sz="2400" dirty="0"/>
              <a:t>4. Профессиональная работа</a:t>
            </a:r>
          </a:p>
        </p:txBody>
      </p:sp>
    </p:spTree>
    <p:extLst>
      <p:ext uri="{BB962C8B-B14F-4D97-AF65-F5344CB8AC3E}">
        <p14:creationId xmlns:p14="http://schemas.microsoft.com/office/powerpoint/2010/main" val="1394752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1" y="2122799"/>
            <a:ext cx="10662037" cy="669994"/>
          </a:xfrm>
        </p:spPr>
        <p:txBody>
          <a:bodyPr>
            <a:noAutofit/>
          </a:bodyPr>
          <a:lstStyle/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2. </a:t>
            </a:r>
            <a:r>
              <a:rPr lang="ru-RU" sz="40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Управляющие конструкции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12" y="5562432"/>
            <a:ext cx="9000000" cy="669994"/>
          </a:xfrm>
        </p:spPr>
        <p:txBody>
          <a:bodyPr/>
          <a:lstStyle/>
          <a:p>
            <a:r>
              <a:rPr lang="ru-RU" dirty="0"/>
              <a:t>Басов Денис Алексеевич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5D0F6A0-5399-9160-C97A-C4E8F96A62A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56498" y="2673986"/>
            <a:ext cx="6947731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chemeClr val="accent1"/>
                </a:solidFill>
                <a:latin typeface="Fira Sans" panose="020B0503050000020004" pitchFamily="34" charset="0"/>
              </a:rPr>
              <a:t>f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oreach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(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Fira Sans" panose="020B0503050000020004" pitchFamily="34" charset="0"/>
              </a:rPr>
              <a:t>массив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as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$value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	</a:t>
            </a:r>
            <a:r>
              <a:rPr lang="ru-RU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тело цикла</a:t>
            </a:r>
            <a:endParaRPr lang="en-US" altLang="ru-RU" sz="2800" dirty="0">
              <a:solidFill>
                <a:srgbClr val="333333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}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9AFF4F46-94E2-3A98-5F2E-F2C514622CDB}"/>
              </a:ext>
            </a:extLst>
          </p:cNvPr>
          <p:cNvSpPr txBox="1">
            <a:spLocks/>
          </p:cNvSpPr>
          <p:nvPr/>
        </p:nvSpPr>
        <p:spPr>
          <a:xfrm>
            <a:off x="706119" y="2251711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Получение только значений массива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1B8C7E7-F3B6-019C-BA95-10ACDD9A566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56498" y="4922283"/>
            <a:ext cx="6947731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chemeClr val="accent1"/>
                </a:solidFill>
                <a:latin typeface="Fira Sans" panose="020B0503050000020004" pitchFamily="34" charset="0"/>
              </a:rPr>
              <a:t>f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oreach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(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Fira Sans" panose="020B0503050000020004" pitchFamily="34" charset="0"/>
              </a:rPr>
              <a:t>массив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as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$key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=&gt;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$value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	</a:t>
            </a:r>
            <a:r>
              <a:rPr lang="ru-RU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тело цикла</a:t>
            </a:r>
            <a:endParaRPr lang="en-US" altLang="ru-RU" sz="2800" dirty="0">
              <a:solidFill>
                <a:srgbClr val="333333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}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11C236E4-889A-E8A9-25B4-D6A84A35E9DA}"/>
              </a:ext>
            </a:extLst>
          </p:cNvPr>
          <p:cNvSpPr txBox="1">
            <a:spLocks/>
          </p:cNvSpPr>
          <p:nvPr/>
        </p:nvSpPr>
        <p:spPr>
          <a:xfrm>
            <a:off x="706118" y="4500008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Получение ключей и значений массива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4BF741-B6E6-C0B3-7B58-AA8F0C11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0" y="3300572"/>
            <a:ext cx="11277600" cy="2667000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4CA3E823-52E0-A76A-A6AC-C3D392CD4E3E}"/>
              </a:ext>
            </a:extLst>
          </p:cNvPr>
          <p:cNvSpPr txBox="1">
            <a:spLocks/>
          </p:cNvSpPr>
          <p:nvPr/>
        </p:nvSpPr>
        <p:spPr>
          <a:xfrm>
            <a:off x="456520" y="2533722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Поочередный вывод в документ параграфов с элементами массива</a:t>
            </a:r>
          </a:p>
        </p:txBody>
      </p:sp>
    </p:spTree>
    <p:extLst>
      <p:ext uri="{BB962C8B-B14F-4D97-AF65-F5344CB8AC3E}">
        <p14:creationId xmlns:p14="http://schemas.microsoft.com/office/powerpoint/2010/main" val="38762460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Words>574</Words>
  <Application>Microsoft Office PowerPoint</Application>
  <PresentationFormat>Широкоэкранный</PresentationFormat>
  <Paragraphs>127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Fira Sans</vt:lpstr>
      <vt:lpstr>Calibri</vt:lpstr>
      <vt:lpstr>Open Sans</vt:lpstr>
      <vt:lpstr>Wingdings 3</vt:lpstr>
      <vt:lpstr>Tahoma</vt:lpstr>
      <vt:lpstr>Arial</vt:lpstr>
      <vt:lpstr>Тема Office</vt:lpstr>
      <vt:lpstr>О преподавателе</vt:lpstr>
      <vt:lpstr>Описание курса</vt:lpstr>
      <vt:lpstr>Сертификация и трудоустройство</vt:lpstr>
      <vt:lpstr>Предварительная подготовка</vt:lpstr>
      <vt:lpstr>В рамках курса мы научимся:</vt:lpstr>
      <vt:lpstr>Место в цепочке курсов о PHP</vt:lpstr>
      <vt:lpstr>Модуль 2. Управляющие конструкции</vt:lpstr>
      <vt:lpstr>Конструкция foreach</vt:lpstr>
      <vt:lpstr>Конструкция foreach</vt:lpstr>
      <vt:lpstr>Конструкция foreach</vt:lpstr>
      <vt:lpstr>Конструкция foreach</vt:lpstr>
      <vt:lpstr>Конструкция foreach</vt:lpstr>
      <vt:lpstr>Конструкция foreach</vt:lpstr>
      <vt:lpstr>Проход по массиву</vt:lpstr>
      <vt:lpstr>Проход по массиву</vt:lpstr>
      <vt:lpstr>Проход по массиву</vt:lpstr>
      <vt:lpstr>Проход по массиву</vt:lpstr>
      <vt:lpstr>Проход по массиву</vt:lpstr>
      <vt:lpstr>Проход по массиву</vt:lpstr>
      <vt:lpstr>Проход по массиву</vt:lpstr>
      <vt:lpstr>Домашнее задание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52</cp:revision>
  <dcterms:created xsi:type="dcterms:W3CDTF">2023-04-14T11:23:01Z</dcterms:created>
  <dcterms:modified xsi:type="dcterms:W3CDTF">2024-01-27T09:30:12Z</dcterms:modified>
</cp:coreProperties>
</file>